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6" autoAdjust="0"/>
    <p:restoredTop sz="71275" autoAdjust="0"/>
  </p:normalViewPr>
  <p:slideViewPr>
    <p:cSldViewPr snapToGrid="0">
      <p:cViewPr varScale="1">
        <p:scale>
          <a:sx n="51" d="100"/>
          <a:sy n="51" d="100"/>
        </p:scale>
        <p:origin x="-1404"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F2B253-0AD3-4679-AD02-344DD74551CF}" type="datetimeFigureOut">
              <a:rPr lang="en-US" smtClean="0"/>
              <a:pPr/>
              <a:t>4/4/2021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B7B476-3F82-4218-930C-34709F709391}" type="slidenum">
              <a:rPr lang="en-US" smtClean="0"/>
              <a:pPr/>
              <a:t>‹#›</a:t>
            </a:fld>
            <a:endParaRPr lang="en-US"/>
          </a:p>
        </p:txBody>
      </p:sp>
    </p:spTree>
    <p:extLst>
      <p:ext uri="{BB962C8B-B14F-4D97-AF65-F5344CB8AC3E}">
        <p14:creationId xmlns:p14="http://schemas.microsoft.com/office/powerpoint/2010/main" xmlns="" val="3722712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B7B476-3F82-4218-930C-34709F709391}" type="slidenum">
              <a:rPr lang="en-US" smtClean="0"/>
              <a:pPr/>
              <a:t>1</a:t>
            </a:fld>
            <a:endParaRPr lang="en-US"/>
          </a:p>
        </p:txBody>
      </p:sp>
    </p:spTree>
    <p:extLst>
      <p:ext uri="{BB962C8B-B14F-4D97-AF65-F5344CB8AC3E}">
        <p14:creationId xmlns:p14="http://schemas.microsoft.com/office/powerpoint/2010/main" xmlns="" val="1825975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The financial market comprises various players and factors that interact to make the marketplace successful and profitable. A financial market refers to the marketplace where securities trading takes place: the stock market, bond market, derivatives, forex market, and many others. In any country, financial markets play a critical role in the growth of an economy. In the United States, this market is considered core to the country’s economy as they facilitate smooth and successful operations of the U.S. capitalist economy by allocating resources and creating liquidity for businesses and corporations. This report identified the various components of the financial market system in the United States</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FB7B476-3F82-4218-930C-34709F709391}" type="slidenum">
              <a:rPr lang="en-US" smtClean="0"/>
              <a:pPr/>
              <a:t>2</a:t>
            </a:fld>
            <a:endParaRPr lang="en-US"/>
          </a:p>
        </p:txBody>
      </p:sp>
    </p:spTree>
    <p:extLst>
      <p:ext uri="{BB962C8B-B14F-4D97-AF65-F5344CB8AC3E}">
        <p14:creationId xmlns:p14="http://schemas.microsoft.com/office/powerpoint/2010/main" xmlns="" val="2800974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movement of funds or flow of funds (FOF) through the economy comprised the United States government's financial accounts to track both net inflows and outflows of money from different sectors of the economy. In the United States, FOF involves the central bank collecting macroeconomic data from FOF accounts and analyzing them. It then releases the data about ten weeks after the end of every financial quarter (Hayes, 2021). In the United States, FOF accounts play a critical role in determining the economy’s wide </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performance</a:t>
            </a:r>
            <a:r>
              <a:rPr lang="en-US" sz="1200" kern="1200" dirty="0" smtClean="0">
                <a:solidFill>
                  <a:schemeClr val="tx1"/>
                </a:solidFill>
                <a:effectLst/>
                <a:latin typeface="+mn-lt"/>
                <a:ea typeface="+mn-ea"/>
                <a:cs typeface="+mn-cs"/>
              </a:rPr>
              <a:t> indicator. The government uses FOF data to analyze the financial strength of the economy at a given time and use it to make future economic decisions regarding the economy.</a:t>
            </a:r>
          </a:p>
          <a:p>
            <a:endParaRPr lang="en-US" dirty="0"/>
          </a:p>
        </p:txBody>
      </p:sp>
      <p:sp>
        <p:nvSpPr>
          <p:cNvPr id="4" name="Slide Number Placeholder 3"/>
          <p:cNvSpPr>
            <a:spLocks noGrp="1"/>
          </p:cNvSpPr>
          <p:nvPr>
            <p:ph type="sldNum" sz="quarter" idx="10"/>
          </p:nvPr>
        </p:nvSpPr>
        <p:spPr/>
        <p:txBody>
          <a:bodyPr/>
          <a:lstStyle/>
          <a:p>
            <a:fld id="{3FB7B476-3F82-4218-930C-34709F709391}" type="slidenum">
              <a:rPr lang="en-US" smtClean="0"/>
              <a:pPr/>
              <a:t>3</a:t>
            </a:fld>
            <a:endParaRPr lang="en-US"/>
          </a:p>
        </p:txBody>
      </p:sp>
    </p:spTree>
    <p:extLst>
      <p:ext uri="{BB962C8B-B14F-4D97-AF65-F5344CB8AC3E}">
        <p14:creationId xmlns:p14="http://schemas.microsoft.com/office/powerpoint/2010/main" xmlns="" val="667055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Private companies and corporations that seek to raise capital by issuing securities may do so through offering securities to the public or private placement. Both placements are important because they offer necessary capital for the country's ongoing reporting and investments (Beers, 2019). Public offerings are regulated by the Securities and Exchange Commission (SEC). It requires strict adherence to the financial reporting criteria to ensure that the securities remain available for traders and investors. Private placement offerings are sold only to accredited investors, including investment banks, mutual funds, and pensions. Private placement offerings can also be bought by high-net-worth individuals who may opt to purchase shares (Beers, 2019).</a:t>
            </a:r>
          </a:p>
          <a:p>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FB7B476-3F82-4218-930C-34709F709391}" type="slidenum">
              <a:rPr lang="en-US" smtClean="0"/>
              <a:pPr/>
              <a:t>4</a:t>
            </a:fld>
            <a:endParaRPr lang="en-US"/>
          </a:p>
        </p:txBody>
      </p:sp>
    </p:spTree>
    <p:extLst>
      <p:ext uri="{BB962C8B-B14F-4D97-AF65-F5344CB8AC3E}">
        <p14:creationId xmlns:p14="http://schemas.microsoft.com/office/powerpoint/2010/main" xmlns="" val="1601962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The primary market is where the securities are created, and the secondary market is where these securities are traded by investors. In the primary market, companies sell new securities such as bonds and stocks to the public for the first time. The secondary market refers to the act of buying equities in the stock market. In the United States, the secondary market occurs at the New York Stock Exchange (NYSE). The trading involves investors purchasing previously issue securities without the company’s involvement. Securities sold in the primary market can only be done once, while in the secondary market, trading with the same securities can happen multiple times (Merrill, 2020).</a:t>
            </a:r>
          </a:p>
          <a:p>
            <a:endParaRPr lang="en-US" dirty="0"/>
          </a:p>
        </p:txBody>
      </p:sp>
      <p:sp>
        <p:nvSpPr>
          <p:cNvPr id="4" name="Slide Number Placeholder 3"/>
          <p:cNvSpPr>
            <a:spLocks noGrp="1"/>
          </p:cNvSpPr>
          <p:nvPr>
            <p:ph type="sldNum" sz="quarter" idx="10"/>
          </p:nvPr>
        </p:nvSpPr>
        <p:spPr/>
        <p:txBody>
          <a:bodyPr/>
          <a:lstStyle/>
          <a:p>
            <a:fld id="{3FB7B476-3F82-4218-930C-34709F709391}" type="slidenum">
              <a:rPr lang="en-US" smtClean="0"/>
              <a:pPr/>
              <a:t>5</a:t>
            </a:fld>
            <a:endParaRPr lang="en-US"/>
          </a:p>
        </p:txBody>
      </p:sp>
    </p:spTree>
    <p:extLst>
      <p:ext uri="{BB962C8B-B14F-4D97-AF65-F5344CB8AC3E}">
        <p14:creationId xmlns:p14="http://schemas.microsoft.com/office/powerpoint/2010/main" xmlns="" val="7207477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two markets create a large portion of the financial market and bridge the gap between supply and demand demands. Both money market and capital market are critical components that define a good financial system of an economy. According to </a:t>
            </a:r>
            <a:r>
              <a:rPr lang="en-US" sz="1200" kern="1200" dirty="0" err="1" smtClean="0">
                <a:solidFill>
                  <a:schemeClr val="tx1"/>
                </a:solidFill>
                <a:effectLst/>
                <a:latin typeface="+mn-lt"/>
                <a:ea typeface="+mn-ea"/>
                <a:cs typeface="+mn-cs"/>
              </a:rPr>
              <a:t>Majaski</a:t>
            </a:r>
            <a:r>
              <a:rPr lang="en-US" sz="1200" kern="1200" dirty="0" smtClean="0">
                <a:solidFill>
                  <a:schemeClr val="tx1"/>
                </a:solidFill>
                <a:effectLst/>
                <a:latin typeface="+mn-lt"/>
                <a:ea typeface="+mn-ea"/>
                <a:cs typeface="+mn-cs"/>
              </a:rPr>
              <a:t> (2021), the money market involves trade in short-term debt. The capital market refers to the trade in both stock and bonds (</a:t>
            </a:r>
            <a:r>
              <a:rPr lang="en-US" sz="1200" kern="1200" dirty="0" err="1" smtClean="0">
                <a:solidFill>
                  <a:schemeClr val="tx1"/>
                </a:solidFill>
                <a:effectLst/>
                <a:latin typeface="+mn-lt"/>
                <a:ea typeface="+mn-ea"/>
                <a:cs typeface="+mn-cs"/>
              </a:rPr>
              <a:t>Majaski</a:t>
            </a:r>
            <a:r>
              <a:rPr lang="en-US" sz="1200" kern="1200" dirty="0" smtClean="0">
                <a:solidFill>
                  <a:schemeClr val="tx1"/>
                </a:solidFill>
                <a:effectLst/>
                <a:latin typeface="+mn-lt"/>
                <a:ea typeface="+mn-ea"/>
                <a:cs typeface="+mn-cs"/>
              </a:rPr>
              <a:t>, 2021). Unlike the money market, the capital market is a long-term program and involves different players like brokers, financial </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institutions</a:t>
            </a:r>
            <a:r>
              <a:rPr lang="en-US" sz="1200" kern="1200" dirty="0" smtClean="0">
                <a:solidFill>
                  <a:schemeClr val="tx1"/>
                </a:solidFill>
                <a:effectLst/>
                <a:latin typeface="+mn-lt"/>
                <a:ea typeface="+mn-ea"/>
                <a:cs typeface="+mn-cs"/>
              </a:rPr>
              <a:t>, and individual investors. Together, these two markets create a large portion of the financial market. Each of them exists to create opportunities for investors and businesses to grow while also getting money to run their operations.</a:t>
            </a:r>
          </a:p>
          <a:p>
            <a:endParaRPr lang="en-US" dirty="0"/>
          </a:p>
        </p:txBody>
      </p:sp>
      <p:sp>
        <p:nvSpPr>
          <p:cNvPr id="4" name="Slide Number Placeholder 3"/>
          <p:cNvSpPr>
            <a:spLocks noGrp="1"/>
          </p:cNvSpPr>
          <p:nvPr>
            <p:ph type="sldNum" sz="quarter" idx="10"/>
          </p:nvPr>
        </p:nvSpPr>
        <p:spPr/>
        <p:txBody>
          <a:bodyPr/>
          <a:lstStyle/>
          <a:p>
            <a:fld id="{3FB7B476-3F82-4218-930C-34709F709391}" type="slidenum">
              <a:rPr lang="en-US" smtClean="0"/>
              <a:pPr/>
              <a:t>6</a:t>
            </a:fld>
            <a:endParaRPr lang="en-US"/>
          </a:p>
        </p:txBody>
      </p:sp>
    </p:spTree>
    <p:extLst>
      <p:ext uri="{BB962C8B-B14F-4D97-AF65-F5344CB8AC3E}">
        <p14:creationId xmlns:p14="http://schemas.microsoft.com/office/powerpoint/2010/main" xmlns="" val="2675650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Spot price involves buying and selling an asset with immediate payment and delivery, while future price involves buying and selling an asset with future payment and delivery. Therefore, the difference between these two is that they involve buying and selling securities for immediate (spot price) and future payment (for future price). A spot price is always below the future price, a situation that is characterized as </a:t>
            </a:r>
            <a:r>
              <a:rPr lang="en-US" sz="1200" kern="1200" dirty="0" err="1" smtClean="0">
                <a:solidFill>
                  <a:schemeClr val="tx1"/>
                </a:solidFill>
                <a:effectLst/>
                <a:latin typeface="+mn-lt"/>
                <a:ea typeface="+mn-ea"/>
                <a:cs typeface="+mn-cs"/>
              </a:rPr>
              <a:t>contango</a:t>
            </a:r>
            <a:r>
              <a:rPr lang="en-US" sz="1200" kern="1200" dirty="0" smtClean="0">
                <a:solidFill>
                  <a:schemeClr val="tx1"/>
                </a:solidFill>
                <a:effectLst/>
                <a:latin typeface="+mn-lt"/>
                <a:ea typeface="+mn-ea"/>
                <a:cs typeface="+mn-cs"/>
              </a:rPr>
              <a:t> (CFI, 2021). However, there is also a situation where the spot price exceeds the futures price, which is </a:t>
            </a:r>
            <a:r>
              <a:rPr lang="en-US" sz="1800" kern="1200" dirty="0" smtClean="0">
                <a:solidFill>
                  <a:schemeClr val="tx1"/>
                </a:solidFill>
                <a:effectLst/>
                <a:latin typeface="Times New Roman" panose="02020603050405020304" pitchFamily="18" charset="0"/>
                <a:ea typeface="+mn-ea"/>
                <a:cs typeface="Times New Roman" panose="02020603050405020304" pitchFamily="18" charset="0"/>
              </a:rPr>
              <a:t>known</a:t>
            </a:r>
            <a:r>
              <a:rPr lang="en-US" sz="1200" kern="1200" dirty="0" smtClean="0">
                <a:solidFill>
                  <a:schemeClr val="tx1"/>
                </a:solidFill>
                <a:effectLst/>
                <a:latin typeface="+mn-lt"/>
                <a:ea typeface="+mn-ea"/>
                <a:cs typeface="+mn-cs"/>
              </a:rPr>
              <a:t> as backwardation. In either way, the future price is expected to eventually coincide with the current market price (CFI, 2021).</a:t>
            </a:r>
          </a:p>
          <a:p>
            <a:endParaRPr lang="en-US" dirty="0"/>
          </a:p>
        </p:txBody>
      </p:sp>
      <p:sp>
        <p:nvSpPr>
          <p:cNvPr id="4" name="Slide Number Placeholder 3"/>
          <p:cNvSpPr>
            <a:spLocks noGrp="1"/>
          </p:cNvSpPr>
          <p:nvPr>
            <p:ph type="sldNum" sz="quarter" idx="10"/>
          </p:nvPr>
        </p:nvSpPr>
        <p:spPr/>
        <p:txBody>
          <a:bodyPr/>
          <a:lstStyle/>
          <a:p>
            <a:fld id="{3FB7B476-3F82-4218-930C-34709F709391}" type="slidenum">
              <a:rPr lang="en-US" smtClean="0"/>
              <a:pPr/>
              <a:t>7</a:t>
            </a:fld>
            <a:endParaRPr lang="en-US"/>
          </a:p>
        </p:txBody>
      </p:sp>
    </p:spTree>
    <p:extLst>
      <p:ext uri="{BB962C8B-B14F-4D97-AF65-F5344CB8AC3E}">
        <p14:creationId xmlns:p14="http://schemas.microsoft.com/office/powerpoint/2010/main" xmlns="" val="66963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2413970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1613752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344939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1588475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343775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1108101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39816747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2135270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3544211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6359A9-7033-48DC-A1AC-CDBE07FB623D}" type="datetimeFigureOut">
              <a:rPr lang="en-US" smtClean="0"/>
              <a:pPr/>
              <a:t>4/4/2021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215748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36359A9-7033-48DC-A1AC-CDBE07FB623D}" type="datetimeFigureOut">
              <a:rPr lang="en-US" smtClean="0"/>
              <a:pPr/>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3838694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36359A9-7033-48DC-A1AC-CDBE07FB623D}" type="datetimeFigureOut">
              <a:rPr lang="en-US" smtClean="0"/>
              <a:pPr/>
              <a:t>4/4/2021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1550004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36359A9-7033-48DC-A1AC-CDBE07FB623D}" type="datetimeFigureOut">
              <a:rPr lang="en-US" smtClean="0"/>
              <a:pPr/>
              <a:t>4/4/2021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2532191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359A9-7033-48DC-A1AC-CDBE07FB623D}" type="datetimeFigureOut">
              <a:rPr lang="en-US" smtClean="0"/>
              <a:pPr/>
              <a:t>4/4/2021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107487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6359A9-7033-48DC-A1AC-CDBE07FB623D}" type="datetimeFigureOut">
              <a:rPr lang="en-US" smtClean="0"/>
              <a:pPr/>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3986784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6359A9-7033-48DC-A1AC-CDBE07FB623D}" type="datetimeFigureOut">
              <a:rPr lang="en-US" smtClean="0"/>
              <a:pPr/>
              <a:t>4/4/2021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2605107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6359A9-7033-48DC-A1AC-CDBE07FB623D}" type="datetimeFigureOut">
              <a:rPr lang="en-US" smtClean="0"/>
              <a:pPr/>
              <a:t>4/4/2021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BA5290-1C13-4F7F-B2E7-8B6D0604EFDA}" type="slidenum">
              <a:rPr lang="en-US" smtClean="0"/>
              <a:pPr/>
              <a:t>‹#›</a:t>
            </a:fld>
            <a:endParaRPr lang="en-US"/>
          </a:p>
        </p:txBody>
      </p:sp>
    </p:spTree>
    <p:extLst>
      <p:ext uri="{BB962C8B-B14F-4D97-AF65-F5344CB8AC3E}">
        <p14:creationId xmlns:p14="http://schemas.microsoft.com/office/powerpoint/2010/main" xmlns="" val="550063761"/>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005840"/>
            <a:ext cx="7766936" cy="2450592"/>
          </a:xfrm>
        </p:spPr>
        <p:txBody>
          <a:bodyPr>
            <a:normAutofit fontScale="90000"/>
          </a:bodyPr>
          <a:lstStyle/>
          <a:p>
            <a:pPr algn="ctr"/>
            <a:r>
              <a:rPr lang="en-US" sz="5400" dirty="0">
                <a:latin typeface="Times New Roman" panose="02020603050405020304" pitchFamily="18" charset="0"/>
                <a:cs typeface="Times New Roman" panose="02020603050405020304" pitchFamily="18" charset="0"/>
              </a:rPr>
              <a:t>Components of the U.S. Financial Market System</a:t>
            </a:r>
            <a:br>
              <a:rPr lang="en-US" sz="5400" dirty="0">
                <a:latin typeface="Times New Roman" panose="02020603050405020304" pitchFamily="18" charset="0"/>
                <a:cs typeface="Times New Roman" panose="02020603050405020304" pitchFamily="18" charset="0"/>
              </a:rPr>
            </a:br>
            <a:endParaRPr lang="en-US"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1769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2101" y="0"/>
            <a:ext cx="8247797" cy="1991814"/>
          </a:xfrm>
        </p:spPr>
        <p:txBody>
          <a:bodyPr>
            <a:normAutofit/>
          </a:bodyPr>
          <a:lstStyle/>
          <a:p>
            <a:pPr algn="ctr"/>
            <a:r>
              <a:rPr lang="en-US" dirty="0">
                <a:latin typeface="Times New Roman" panose="02020603050405020304" pitchFamily="18" charset="0"/>
                <a:cs typeface="Times New Roman" panose="02020603050405020304" pitchFamily="18" charset="0"/>
              </a:rPr>
              <a:t>Introduction</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1991814"/>
            <a:ext cx="9144000" cy="4098090"/>
          </a:xfrm>
        </p:spPr>
        <p:txBody>
          <a:bodyPr>
            <a:noAutofit/>
          </a:bodyPr>
          <a:lstStyle/>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 financial market is a marketplace where the trading of securities takes place.</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plays a critical role in the growth of an economy, and in the U.S., it is the core of the economy.</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market system allocates resources as well as creates liquidity for businesses and corporations.</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financial market makes it easier and buyers to trade their financial holdings.</a:t>
            </a:r>
          </a:p>
          <a:p>
            <a:endParaRPr lang="en-US" sz="2800" dirty="0"/>
          </a:p>
        </p:txBody>
      </p:sp>
    </p:spTree>
    <p:extLst>
      <p:ext uri="{BB962C8B-B14F-4D97-AF65-F5344CB8AC3E}">
        <p14:creationId xmlns:p14="http://schemas.microsoft.com/office/powerpoint/2010/main" xmlns="" val="3356305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75489"/>
            <a:ext cx="9144000" cy="2468879"/>
          </a:xfrm>
        </p:spPr>
        <p:txBody>
          <a:bodyPr>
            <a:normAutofit fontScale="90000"/>
          </a:bodyPr>
          <a:lstStyle/>
          <a:p>
            <a:pPr algn="ctr"/>
            <a:r>
              <a:rPr lang="en-US" sz="6000" dirty="0">
                <a:latin typeface="Times New Roman" panose="02020603050405020304" pitchFamily="18" charset="0"/>
                <a:cs typeface="Times New Roman" panose="02020603050405020304" pitchFamily="18" charset="0"/>
              </a:rPr>
              <a:t>The Movement of Funds Through the Economy</a:t>
            </a:r>
            <a:r>
              <a:rPr lang="en-US" dirty="0"/>
              <a:t/>
            </a:r>
            <a:br>
              <a:rPr lang="en-US" dirty="0"/>
            </a:br>
            <a:endParaRPr lang="en-US" dirty="0"/>
          </a:p>
        </p:txBody>
      </p:sp>
      <p:sp>
        <p:nvSpPr>
          <p:cNvPr id="3" name="Subtitle 2"/>
          <p:cNvSpPr>
            <a:spLocks noGrp="1"/>
          </p:cNvSpPr>
          <p:nvPr>
            <p:ph type="subTitle" idx="1"/>
          </p:nvPr>
        </p:nvSpPr>
        <p:spPr>
          <a:xfrm>
            <a:off x="1524000" y="2651760"/>
            <a:ext cx="9144000" cy="3813048"/>
          </a:xfrm>
        </p:spPr>
        <p:txBody>
          <a:bodyPr>
            <a:noAutofit/>
          </a:bodyPr>
          <a:lstStyle/>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flow of funds (FOF) tracks net inflows and outflows of money </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central bank collecting macroeconomic data from FOF accounts and analyzes them.</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FOF accounts are critical in determining the economy’s wide performance indicator.</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This analyzed data is used to make fiscal and monetary policies.</a:t>
            </a:r>
          </a:p>
          <a:p>
            <a:pPr algn="l"/>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87201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7072" y="0"/>
            <a:ext cx="9144000" cy="2322576"/>
          </a:xfrm>
        </p:spPr>
        <p:txBody>
          <a:bodyPr>
            <a:noAutofit/>
          </a:bodyPr>
          <a:lstStyle/>
          <a:p>
            <a:pPr algn="ctr"/>
            <a:r>
              <a:rPr lang="en-US" dirty="0">
                <a:latin typeface="Times New Roman" panose="02020603050405020304" pitchFamily="18" charset="0"/>
                <a:cs typeface="Times New Roman" panose="02020603050405020304" pitchFamily="18" charset="0"/>
              </a:rPr>
              <a:t>Public Offering vs. Private Placements</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57072" y="1591056"/>
            <a:ext cx="9710928" cy="5065777"/>
          </a:xfrm>
        </p:spPr>
        <p:txBody>
          <a:bodyPr>
            <a:noAutofit/>
          </a:bodyPr>
          <a:lstStyle/>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Private companies and corporations raise capital to do so by offering securities to the public or private </a:t>
            </a:r>
            <a:r>
              <a:rPr lang="en-US" sz="2800" dirty="0" smtClean="0">
                <a:latin typeface="Times New Roman" panose="02020603050405020304" pitchFamily="18" charset="0"/>
                <a:cs typeface="Times New Roman" panose="02020603050405020304" pitchFamily="18" charset="0"/>
              </a:rPr>
              <a:t>placement.</a:t>
            </a:r>
            <a:endParaRPr lang="en-US" sz="2800" dirty="0">
              <a:latin typeface="Times New Roman" panose="02020603050405020304" pitchFamily="18" charset="0"/>
              <a:cs typeface="Times New Roman" panose="02020603050405020304" pitchFamily="18" charset="0"/>
            </a:endParaRP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Public offerings are regulated and require strict adherence to the financial reporting criteria. </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Private placement offerings are sold only to accredited </a:t>
            </a:r>
            <a:r>
              <a:rPr lang="en-US" sz="2800" dirty="0" smtClean="0">
                <a:latin typeface="Times New Roman" panose="02020603050405020304" pitchFamily="18" charset="0"/>
                <a:cs typeface="Times New Roman" panose="02020603050405020304" pitchFamily="18" charset="0"/>
              </a:rPr>
              <a:t>investors</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Private placement offerings can be bought by high-net-worth individuals who may opt to purchase shares (Beers, 2019).</a:t>
            </a:r>
          </a:p>
          <a:p>
            <a:pPr marL="342900" indent="-342900" algn="l">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a:p>
            <a:pPr marL="342900" indent="-342900" algn="l">
              <a:buFont typeface="Wingdings" panose="05000000000000000000" pitchFamily="2" charset="2"/>
              <a:buChar char="Ø"/>
            </a:pP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16298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5504" y="201169"/>
            <a:ext cx="9144000" cy="2432304"/>
          </a:xfrm>
        </p:spPr>
        <p:txBody>
          <a:bodyPr>
            <a:normAutofit fontScale="90000"/>
          </a:bodyPr>
          <a:lstStyle/>
          <a:p>
            <a:pPr algn="ctr"/>
            <a:r>
              <a:rPr lang="en-US" dirty="0"/>
              <a:t>Primary Markets vs. Secondary Markets</a:t>
            </a:r>
            <a:br>
              <a:rPr lang="en-US" dirty="0"/>
            </a:br>
            <a:endParaRPr lang="en-US" dirty="0"/>
          </a:p>
        </p:txBody>
      </p:sp>
      <p:sp>
        <p:nvSpPr>
          <p:cNvPr id="3" name="Subtitle 2"/>
          <p:cNvSpPr>
            <a:spLocks noGrp="1"/>
          </p:cNvSpPr>
          <p:nvPr>
            <p:ph type="subTitle" idx="1"/>
          </p:nvPr>
        </p:nvSpPr>
        <p:spPr>
          <a:xfrm>
            <a:off x="1542288" y="2157984"/>
            <a:ext cx="9144000" cy="3767327"/>
          </a:xfrm>
        </p:spPr>
        <p:txBody>
          <a:bodyPr>
            <a:normAutofit lnSpcReduction="10000"/>
          </a:bodyPr>
          <a:lstStyle/>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primary market is where the securities are created, and investors trade the secondary market.</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Companies sell new securities such as bonds and stocks to the public for the first time in primary markets.</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secondary market refers to the act of buying equities in the stock market.</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 the secondary market, trading with the same securities can happen multiple times.</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95181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0"/>
            <a:ext cx="9144000" cy="2322577"/>
          </a:xfrm>
        </p:spPr>
        <p:txBody>
          <a:bodyPr>
            <a:normAutofit fontScale="90000"/>
          </a:bodyPr>
          <a:lstStyle/>
          <a:p>
            <a:pPr algn="ctr"/>
            <a:r>
              <a:rPr lang="en-US" sz="6000" dirty="0">
                <a:latin typeface="Times New Roman" panose="02020603050405020304" pitchFamily="18" charset="0"/>
                <a:cs typeface="Times New Roman" panose="02020603050405020304" pitchFamily="18" charset="0"/>
              </a:rPr>
              <a:t>The Money Market vs. the Capital Market</a:t>
            </a:r>
            <a:r>
              <a:rPr lang="en-US" dirty="0"/>
              <a:t/>
            </a:r>
            <a:br>
              <a:rPr lang="en-US" dirty="0"/>
            </a:br>
            <a:endParaRPr lang="en-US" dirty="0"/>
          </a:p>
        </p:txBody>
      </p:sp>
      <p:sp>
        <p:nvSpPr>
          <p:cNvPr id="3" name="Subtitle 2"/>
          <p:cNvSpPr>
            <a:spLocks noGrp="1"/>
          </p:cNvSpPr>
          <p:nvPr>
            <p:ph type="subTitle" idx="1"/>
          </p:nvPr>
        </p:nvSpPr>
        <p:spPr>
          <a:xfrm>
            <a:off x="1524000" y="2322577"/>
            <a:ext cx="9144000" cy="3675887"/>
          </a:xfrm>
        </p:spPr>
        <p:txBody>
          <a:bodyPr>
            <a:noAutofit/>
          </a:bodyPr>
          <a:lstStyle/>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Money market and capital market financial system of an economy</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money market involves trade in short-term debt.</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capital market refers to the trade in both stock and bond</a:t>
            </a:r>
          </a:p>
          <a:p>
            <a:pPr marL="342900" indent="-342900" algn="l">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capital market is a long-term program and involves different players like brokers, financial institutions, and individual investors.</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427967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0976" y="592011"/>
            <a:ext cx="9717024" cy="1730565"/>
          </a:xfrm>
        </p:spPr>
        <p:txBody>
          <a:bodyPr>
            <a:normAutofit fontScale="90000"/>
          </a:bodyPr>
          <a:lstStyle/>
          <a:p>
            <a:pPr algn="ctr"/>
            <a:r>
              <a:rPr lang="en-US" dirty="0"/>
              <a:t>Spot Markets vs. Future Markets</a:t>
            </a:r>
            <a:br>
              <a:rPr lang="en-US" dirty="0"/>
            </a:br>
            <a:endParaRPr lang="en-US" dirty="0"/>
          </a:p>
        </p:txBody>
      </p:sp>
      <p:sp>
        <p:nvSpPr>
          <p:cNvPr id="3" name="Subtitle 2"/>
          <p:cNvSpPr>
            <a:spLocks noGrp="1"/>
          </p:cNvSpPr>
          <p:nvPr>
            <p:ph type="subTitle" idx="1"/>
          </p:nvPr>
        </p:nvSpPr>
        <p:spPr>
          <a:xfrm>
            <a:off x="950976" y="2322576"/>
            <a:ext cx="9430512" cy="4133088"/>
          </a:xfrm>
        </p:spPr>
        <p:txBody>
          <a:bodyPr>
            <a:normAutofit fontScale="70000" lnSpcReduction="20000"/>
          </a:bodyPr>
          <a:lstStyle/>
          <a:p>
            <a:pPr marL="342900" indent="-342900" algn="l">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Spot price involves buying and selling an asset with immediate payment and delivery</a:t>
            </a:r>
          </a:p>
          <a:p>
            <a:pPr marL="342900" indent="-342900" algn="l">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Future price involves buying and selling an asset with future payment and delivery</a:t>
            </a:r>
          </a:p>
          <a:p>
            <a:pPr marL="342900" indent="-342900" algn="l">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Despite uniformity, prices cannot deter traders from exploiting the arbitrage opportunities to trade with their prices</a:t>
            </a:r>
          </a:p>
          <a:p>
            <a:pPr marL="342900" indent="-342900" algn="l">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A spot price is always below the future price, a situation that is characterized as </a:t>
            </a:r>
            <a:r>
              <a:rPr lang="en-US" sz="4000" dirty="0" err="1">
                <a:latin typeface="Times New Roman" panose="02020603050405020304" pitchFamily="18" charset="0"/>
                <a:cs typeface="Times New Roman" panose="02020603050405020304" pitchFamily="18" charset="0"/>
              </a:rPr>
              <a:t>contango</a:t>
            </a:r>
            <a:endParaRPr lang="en-US" sz="4000" dirty="0">
              <a:latin typeface="Times New Roman" panose="02020603050405020304" pitchFamily="18" charset="0"/>
              <a:cs typeface="Times New Roman" panose="02020603050405020304" pitchFamily="18" charset="0"/>
            </a:endParaRPr>
          </a:p>
          <a:p>
            <a:pPr marL="342900" indent="-342900" algn="l">
              <a:buFont typeface="Wingdings" panose="05000000000000000000" pitchFamily="2" charset="2"/>
              <a:buChar char="Ø"/>
            </a:pPr>
            <a:r>
              <a:rPr lang="en-US" sz="4000" dirty="0">
                <a:latin typeface="Times New Roman" panose="02020603050405020304" pitchFamily="18" charset="0"/>
                <a:cs typeface="Times New Roman" panose="02020603050405020304" pitchFamily="18" charset="0"/>
              </a:rPr>
              <a:t>The future price is expected to eventually coincide with the current market price (CFI, 2021).</a:t>
            </a:r>
          </a:p>
          <a:p>
            <a:endParaRPr lang="en-US" dirty="0"/>
          </a:p>
        </p:txBody>
      </p:sp>
    </p:spTree>
    <p:extLst>
      <p:ext uri="{BB962C8B-B14F-4D97-AF65-F5344CB8AC3E}">
        <p14:creationId xmlns:p14="http://schemas.microsoft.com/office/powerpoint/2010/main" xmlns="" val="1985960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7424" y="402337"/>
            <a:ext cx="9144000" cy="1042415"/>
          </a:xfrm>
        </p:spPr>
        <p:txBody>
          <a:bodyPr>
            <a:normAutofit/>
          </a:bodyPr>
          <a:lstStyle/>
          <a:p>
            <a:r>
              <a:rPr lang="en-US" sz="3600" dirty="0" smtClean="0">
                <a:latin typeface="Times New Roman" panose="02020603050405020304" pitchFamily="18" charset="0"/>
                <a:cs typeface="Times New Roman" panose="02020603050405020304" pitchFamily="18" charset="0"/>
              </a:rPr>
              <a:t>References </a:t>
            </a: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74320" y="1627632"/>
            <a:ext cx="11228832" cy="5833872"/>
          </a:xfrm>
        </p:spPr>
        <p:txBody>
          <a:bodyPr>
            <a:noAutofit/>
          </a:bodyPr>
          <a:lstStyle/>
          <a:p>
            <a:pPr algn="l"/>
            <a:r>
              <a:rPr lang="en-US" sz="2800" dirty="0">
                <a:latin typeface="Times New Roman" panose="02020603050405020304" pitchFamily="18" charset="0"/>
                <a:cs typeface="Times New Roman" panose="02020603050405020304" pitchFamily="18" charset="0"/>
              </a:rPr>
              <a:t>Beers, B. (2019, August 4). “IPO vs. Private placement: What’s the difference?” </a:t>
            </a:r>
            <a:r>
              <a:rPr lang="en-US" sz="2800" i="1" dirty="0" err="1">
                <a:latin typeface="Times New Roman" panose="02020603050405020304" pitchFamily="18" charset="0"/>
                <a:cs typeface="Times New Roman" panose="02020603050405020304" pitchFamily="18" charset="0"/>
              </a:rPr>
              <a:t>investopedia</a:t>
            </a:r>
            <a:r>
              <a:rPr lang="en-US" sz="2800" dirty="0">
                <a:latin typeface="Times New Roman" panose="02020603050405020304" pitchFamily="18" charset="0"/>
                <a:cs typeface="Times New Roman" panose="02020603050405020304" pitchFamily="18" charset="0"/>
              </a:rPr>
              <a:t> (online). https://www.investopedia.com/ask/answers/021015/what-difference-between-ipo-and-private-placement.asp#:~:text=An%20IPO%20is%20underwritten%20by,%2C%20pensions%2C%20or%20mutual%20funds.</a:t>
            </a:r>
          </a:p>
          <a:p>
            <a:pPr algn="l"/>
            <a:r>
              <a:rPr lang="en-US" sz="2800" dirty="0">
                <a:latin typeface="Times New Roman" panose="02020603050405020304" pitchFamily="18" charset="0"/>
                <a:cs typeface="Times New Roman" panose="02020603050405020304" pitchFamily="18" charset="0"/>
              </a:rPr>
              <a:t>CFI. (2021). “What is a Spot Price?” </a:t>
            </a:r>
            <a:r>
              <a:rPr lang="en-US" sz="2800" i="1" dirty="0">
                <a:latin typeface="Times New Roman" panose="02020603050405020304" pitchFamily="18" charset="0"/>
                <a:cs typeface="Times New Roman" panose="02020603050405020304" pitchFamily="18" charset="0"/>
              </a:rPr>
              <a:t>Corporate Finance Institute</a:t>
            </a:r>
            <a:r>
              <a:rPr lang="en-US" sz="2800" dirty="0">
                <a:latin typeface="Times New Roman" panose="02020603050405020304" pitchFamily="18" charset="0"/>
                <a:cs typeface="Times New Roman" panose="02020603050405020304" pitchFamily="18" charset="0"/>
              </a:rPr>
              <a:t> (online). https://corporatefinanceinstitute.com/resources/knowledge/trading-investing/spot-price/#:~:text=The%20main%20difference%20between%20spot,delivery%20to%20predetermined%20future%20dates.&amp;text=On%20the%20other%20hand%2C%20there,price%20exceeds%20the%20futures%20price.</a:t>
            </a:r>
          </a:p>
          <a:p>
            <a:pPr algn="l"/>
            <a:r>
              <a:rPr lang="en-US" sz="2800" dirty="0">
                <a:latin typeface="Times New Roman" panose="02020603050405020304" pitchFamily="18" charset="0"/>
                <a:cs typeface="Times New Roman" panose="02020603050405020304" pitchFamily="18" charset="0"/>
              </a:rPr>
              <a:t>Hayes, A., &amp; Estevez, E. (2021, February 25). “Flow of Funds (FOF).” </a:t>
            </a:r>
            <a:r>
              <a:rPr lang="en-US" sz="2800" i="1" dirty="0">
                <a:latin typeface="Times New Roman" panose="02020603050405020304" pitchFamily="18" charset="0"/>
                <a:cs typeface="Times New Roman" panose="02020603050405020304" pitchFamily="18" charset="0"/>
              </a:rPr>
              <a:t>Investopedia</a:t>
            </a:r>
            <a:r>
              <a:rPr lang="en-US" sz="2800" dirty="0">
                <a:latin typeface="Times New Roman" panose="02020603050405020304" pitchFamily="18" charset="0"/>
                <a:cs typeface="Times New Roman" panose="02020603050405020304" pitchFamily="18" charset="0"/>
              </a:rPr>
              <a:t> (online). https://www.investopedia.com/terms/f/fof.asp</a:t>
            </a:r>
          </a:p>
          <a:p>
            <a:pPr algn="l"/>
            <a:r>
              <a:rPr lang="en-US" sz="2800" dirty="0" err="1">
                <a:latin typeface="Times New Roman" panose="02020603050405020304" pitchFamily="18" charset="0"/>
                <a:cs typeface="Times New Roman" panose="02020603050405020304" pitchFamily="18" charset="0"/>
              </a:rPr>
              <a:t>Majaski</a:t>
            </a:r>
            <a:r>
              <a:rPr lang="en-US" sz="2800" dirty="0">
                <a:latin typeface="Times New Roman" panose="02020603050405020304" pitchFamily="18" charset="0"/>
                <a:cs typeface="Times New Roman" panose="02020603050405020304" pitchFamily="18" charset="0"/>
              </a:rPr>
              <a:t>, C. (2021, January 8). “Money Market vs. Capital Market: What’s the difference?” </a:t>
            </a:r>
            <a:r>
              <a:rPr lang="en-US" sz="2800" i="1" dirty="0">
                <a:latin typeface="Times New Roman" panose="02020603050405020304" pitchFamily="18" charset="0"/>
                <a:cs typeface="Times New Roman" panose="02020603050405020304" pitchFamily="18" charset="0"/>
              </a:rPr>
              <a:t>Investopedia</a:t>
            </a:r>
            <a:r>
              <a:rPr lang="en-US" sz="2800" dirty="0">
                <a:latin typeface="Times New Roman" panose="02020603050405020304" pitchFamily="18" charset="0"/>
                <a:cs typeface="Times New Roman" panose="02020603050405020304" pitchFamily="18" charset="0"/>
              </a:rPr>
              <a:t> (online). https://www.investopedia.com/articles/investing/052313/financial-markets-capital-vs-money-markets.asp#:~:text=The%20money%20market%20is%20the,in%20both%20stocks%20and%20bonds.</a:t>
            </a:r>
          </a:p>
          <a:p>
            <a:pPr algn="l"/>
            <a:r>
              <a:rPr lang="en-US" sz="2800" dirty="0">
                <a:latin typeface="Times New Roman" panose="02020603050405020304" pitchFamily="18" charset="0"/>
                <a:cs typeface="Times New Roman" panose="02020603050405020304" pitchFamily="18" charset="0"/>
              </a:rPr>
              <a:t>Merrill, T. (2020). “Primary vs. Secondary Markets: What’s the difference?” </a:t>
            </a:r>
            <a:r>
              <a:rPr lang="en-US" sz="2800" i="1" dirty="0">
                <a:latin typeface="Times New Roman" panose="02020603050405020304" pitchFamily="18" charset="0"/>
                <a:cs typeface="Times New Roman" panose="02020603050405020304" pitchFamily="18" charset="0"/>
              </a:rPr>
              <a:t>Fortune Builders</a:t>
            </a:r>
            <a:r>
              <a:rPr lang="en-US" sz="2800" dirty="0">
                <a:latin typeface="Times New Roman" panose="02020603050405020304" pitchFamily="18" charset="0"/>
                <a:cs typeface="Times New Roman" panose="02020603050405020304" pitchFamily="18" charset="0"/>
              </a:rPr>
              <a:t> (online). https://</a:t>
            </a:r>
            <a:r>
              <a:rPr lang="en-US" dirty="0">
                <a:latin typeface="Times New Roman" panose="02020603050405020304" pitchFamily="18" charset="0"/>
                <a:cs typeface="Times New Roman" panose="02020603050405020304" pitchFamily="18" charset="0"/>
              </a:rPr>
              <a:t>www.fortunebuilders.com/primary-vs-secondary-market/</a:t>
            </a:r>
          </a:p>
          <a:p>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8750250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32</TotalTime>
  <Words>1320</Words>
  <Application>Microsoft Office PowerPoint</Application>
  <PresentationFormat>Custom</PresentationFormat>
  <Paragraphs>51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Facet</vt:lpstr>
      <vt:lpstr>Components of the U.S. Financial Market System </vt:lpstr>
      <vt:lpstr>Introduction </vt:lpstr>
      <vt:lpstr>The Movement of Funds Through the Economy </vt:lpstr>
      <vt:lpstr>Public Offering vs. Private Placements </vt:lpstr>
      <vt:lpstr>Primary Markets vs. Secondary Markets </vt:lpstr>
      <vt:lpstr>The Money Market vs. the Capital Market </vt:lpstr>
      <vt:lpstr>Spot Markets vs. Future Markets </vt:lpstr>
      <vt:lpstr>References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Components of the U.S. Financial Market System</dc:title>
  <dc:creator>Microsoft</dc:creator>
  <cp:lastModifiedBy>Kevin</cp:lastModifiedBy>
  <cp:revision>7</cp:revision>
  <dcterms:created xsi:type="dcterms:W3CDTF">2021-04-03T21:36:00Z</dcterms:created>
  <dcterms:modified xsi:type="dcterms:W3CDTF">2021-04-03T22:33:06Z</dcterms:modified>
</cp:coreProperties>
</file>